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ns 1 Bold" charset="1" panose="020B0806030504020204"/>
      <p:regular r:id="rId14"/>
    </p:embeddedFont>
    <p:embeddedFont>
      <p:font typeface="Open Sans 2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55972" y="-1620225"/>
            <a:ext cx="11306481" cy="12544227"/>
            <a:chOff x="0" y="0"/>
            <a:chExt cx="5510530" cy="6113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3"/>
              <a:stretch>
                <a:fillRect l="-33223" t="0" r="-3322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028452"/>
            <a:ext cx="7253504" cy="4573023"/>
            <a:chOff x="0" y="0"/>
            <a:chExt cx="9671339" cy="60973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7625"/>
              <a:ext cx="9671339" cy="5086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07"/>
                </a:lnSpc>
              </a:pPr>
              <a:r>
                <a:rPr lang="en-US" b="true" sz="6825" u="non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Fast Competitive PID Line-Following Robot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558884"/>
              <a:ext cx="9601052" cy="538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7259146"/>
            <a:ext cx="5795299" cy="342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373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</a:t>
            </a:r>
            <a:r>
              <a:rPr lang="en-US" b="true" sz="2373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omponent Selection &amp; System Design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15480" y="5143500"/>
            <a:ext cx="1858371" cy="1858371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15480" y="3285129"/>
            <a:ext cx="1858371" cy="1858371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857109" y="5143500"/>
            <a:ext cx="1858371" cy="1858371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573850" y="7001871"/>
            <a:ext cx="1858371" cy="1858371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73850" y="5143500"/>
            <a:ext cx="1858371" cy="1858371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715480" y="7001871"/>
            <a:ext cx="1858371" cy="1858371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573850" y="3285129"/>
            <a:ext cx="1858371" cy="1858371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857109" y="7001871"/>
            <a:ext cx="1858371" cy="1858371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573850" y="1426759"/>
            <a:ext cx="1858371" cy="1858371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98738" y="7001871"/>
            <a:ext cx="1858371" cy="1858371"/>
            <a:chOff x="0" y="0"/>
            <a:chExt cx="1913890" cy="1913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C237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715480" y="3285129"/>
            <a:ext cx="1858371" cy="1858371"/>
            <a:chOff x="0" y="0"/>
            <a:chExt cx="1913890" cy="19138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868037" y="3163125"/>
            <a:ext cx="5122944" cy="109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47"/>
              </a:lnSpc>
            </a:pPr>
            <a:r>
              <a:rPr lang="en-US" b="true" sz="795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Objective: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68037" y="5791288"/>
            <a:ext cx="565782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Goal: Build a fast, accurate PID-based line-following robot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68037" y="7159754"/>
            <a:ext cx="561799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Focus: Selecting top components for peak performance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0868037" y="5048123"/>
            <a:ext cx="5617996" cy="0"/>
          </a:xfrm>
          <a:prstGeom prst="line">
            <a:avLst/>
          </a:prstGeom>
          <a:ln cap="flat" w="38100">
            <a:solidFill>
              <a:srgbClr val="4C23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4C237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3"/>
              <a:stretch>
                <a:fillRect l="-32577" t="0" r="-3257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71822" y="2035731"/>
            <a:ext cx="7387478" cy="6215539"/>
            <a:chOff x="0" y="0"/>
            <a:chExt cx="9849971" cy="82873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849971" cy="307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Component Categories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57600"/>
              <a:ext cx="9055612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We chose 1 ideal component for each of these: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559425"/>
              <a:ext cx="9055612" cy="2727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4199"/>
                </a:lnSpc>
                <a:buAutoNum type="arabicPeriod" startAt="1"/>
              </a:pPr>
              <a:r>
                <a:rPr lang="en-US" b="true" sz="27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Microcontroller</a:t>
              </a:r>
            </a:p>
            <a:p>
              <a:pPr algn="l" marL="604519" indent="-302260" lvl="1">
                <a:lnSpc>
                  <a:spcPts val="4199"/>
                </a:lnSpc>
                <a:buAutoNum type="arabicPeriod" startAt="1"/>
              </a:pPr>
              <a:r>
                <a:rPr lang="en-US" b="true" sz="27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Motors</a:t>
              </a:r>
            </a:p>
            <a:p>
              <a:pPr algn="l" marL="604519" indent="-302260" lvl="1">
                <a:lnSpc>
                  <a:spcPts val="4199"/>
                </a:lnSpc>
                <a:buAutoNum type="arabicPeriod" startAt="1"/>
              </a:pPr>
              <a:r>
                <a:rPr lang="en-US" b="true" sz="27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Motor Driver</a:t>
              </a:r>
            </a:p>
            <a:p>
              <a:pPr algn="l" marL="604519" indent="-302260" lvl="1">
                <a:lnSpc>
                  <a:spcPts val="4199"/>
                </a:lnSpc>
                <a:buAutoNum type="arabicPeriod" startAt="1"/>
              </a:pPr>
              <a:r>
                <a:rPr lang="en-US" b="true" sz="2799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Line Sensor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42171" y="2892938"/>
            <a:ext cx="6345829" cy="6365362"/>
            <a:chOff x="0" y="0"/>
            <a:chExt cx="812800" cy="815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5302"/>
            </a:xfrm>
            <a:custGeom>
              <a:avLst/>
              <a:gdLst/>
              <a:ahLst/>
              <a:cxnLst/>
              <a:rect r="r" b="b" t="t" l="l"/>
              <a:pathLst>
                <a:path h="8153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5302"/>
                  </a:lnTo>
                  <a:lnTo>
                    <a:pt x="0" y="815302"/>
                  </a:lnTo>
                  <a:close/>
                </a:path>
              </a:pathLst>
            </a:custGeom>
            <a:blipFill>
              <a:blip r:embed="rId3"/>
              <a:stretch>
                <a:fillRect l="-153" t="0" r="-153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-137747" y="2883413"/>
            <a:ext cx="1842574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0" y="8116378"/>
            <a:ext cx="1842574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355">
            <a:off x="-137746" y="4155056"/>
            <a:ext cx="1207991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355">
            <a:off x="-137746" y="5429081"/>
            <a:ext cx="1207991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355">
            <a:off x="-137746" y="6703106"/>
            <a:ext cx="1207991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8754727" y="6061331"/>
            <a:ext cx="636536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148338" y="1028700"/>
            <a:ext cx="1599132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Microcontroller - Arduino Nano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5775" y="3260869"/>
            <a:ext cx="813840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b="true" sz="24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Affordable and compact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5775" y="4534894"/>
            <a:ext cx="813840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</a:pPr>
            <a:r>
              <a:rPr lang="en-US" b="true" sz="24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Easy to program with Arduino 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5775" y="5827076"/>
            <a:ext cx="8138403" cy="43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</a:pPr>
            <a:r>
              <a:rPr lang="en-US" b="true" sz="2453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16 MHz clock speed – sufficient for basic PID control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5775" y="7172213"/>
            <a:ext cx="8138403" cy="41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5"/>
              </a:lnSpc>
            </a:pPr>
            <a:r>
              <a:rPr lang="en-US" b="true" sz="2343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✅ Best choice for beginner-friendly, reliable PID logic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5523" y="3298969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5523" y="4572994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5523" y="5847019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523" y="7238888"/>
            <a:ext cx="44325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4C237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3"/>
              <a:stretch>
                <a:fillRect l="-8290" t="0" r="-829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71822" y="2024205"/>
            <a:ext cx="7387478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2"/>
              </a:lnSpc>
            </a:pPr>
            <a:r>
              <a:rPr lang="en-US" b="true" sz="631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Motor - 300 RPM DC Geared Motors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1822" y="4942284"/>
            <a:ext cx="6791709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300 RPM = good balance between speed &amp; torque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12V operation = higher performance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Sturdy for sustained motion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✅ Ideal for line-following with quick turns and acceleration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-140732"/>
            <a:ext cx="8610600" cy="8001000"/>
          </a:xfrm>
          <a:prstGeom prst="rect">
            <a:avLst/>
          </a:prstGeom>
          <a:solidFill>
            <a:srgbClr val="4C237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981200" y="1028700"/>
            <a:ext cx="8305800" cy="8229600"/>
            <a:chOff x="0" y="0"/>
            <a:chExt cx="82032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326" cy="812800"/>
            </a:xfrm>
            <a:custGeom>
              <a:avLst/>
              <a:gdLst/>
              <a:ahLst/>
              <a:cxnLst/>
              <a:rect r="r" b="b" t="t" l="l"/>
              <a:pathLst>
                <a:path h="812800" w="820326">
                  <a:moveTo>
                    <a:pt x="0" y="0"/>
                  </a:moveTo>
                  <a:lnTo>
                    <a:pt x="820326" y="0"/>
                  </a:lnTo>
                  <a:lnTo>
                    <a:pt x="82032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462" r="0" b="-46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9281" y="2116557"/>
            <a:ext cx="6739215" cy="118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6"/>
              </a:lnSpc>
            </a:pPr>
            <a:r>
              <a:rPr lang="en-US" b="true" sz="397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Motor Driver - L298N Dual H-Bridge Motor Driver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0591" y="3550967"/>
            <a:ext cx="5648709" cy="446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7"/>
              </a:lnSpc>
            </a:pPr>
            <a:r>
              <a:rPr lang="en-US" b="true" sz="296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• Dual H-Bridge supports 2 motors</a:t>
            </a:r>
          </a:p>
          <a:p>
            <a:pPr algn="l" marL="0" indent="0" lvl="0">
              <a:lnSpc>
                <a:spcPts val="4447"/>
              </a:lnSpc>
            </a:pPr>
            <a:r>
              <a:rPr lang="en-US" b="true" sz="296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• Handles 12V and up to 2A current</a:t>
            </a:r>
          </a:p>
          <a:p>
            <a:pPr algn="l" marL="0" indent="0" lvl="0">
              <a:lnSpc>
                <a:spcPts val="4447"/>
              </a:lnSpc>
            </a:pPr>
            <a:r>
              <a:rPr lang="en-US" b="true" sz="296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• Compatible with Arduino Nano</a:t>
            </a:r>
          </a:p>
          <a:p>
            <a:pPr algn="l" marL="0" indent="0" lvl="0">
              <a:lnSpc>
                <a:spcPts val="4447"/>
              </a:lnSpc>
            </a:pPr>
            <a:r>
              <a:rPr lang="en-US" b="true" sz="2964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• Reliable and beginner-friendly motor control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628038">
            <a:off x="12564793" y="-1386196"/>
            <a:ext cx="2729333" cy="13687572"/>
          </a:xfrm>
          <a:prstGeom prst="rect">
            <a:avLst/>
          </a:prstGeom>
          <a:solidFill>
            <a:srgbClr val="4C2377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599620" y="1817471"/>
            <a:ext cx="6659680" cy="7003524"/>
            <a:chOff x="0" y="0"/>
            <a:chExt cx="812800" cy="8547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54765"/>
            </a:xfrm>
            <a:custGeom>
              <a:avLst/>
              <a:gdLst/>
              <a:ahLst/>
              <a:cxnLst/>
              <a:rect r="r" b="b" t="t" l="l"/>
              <a:pathLst>
                <a:path h="8547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54765"/>
                  </a:lnTo>
                  <a:lnTo>
                    <a:pt x="0" y="854765"/>
                  </a:lnTo>
                  <a:close/>
                </a:path>
              </a:pathLst>
            </a:custGeom>
            <a:blipFill>
              <a:blip r:embed="rId3"/>
              <a:stretch>
                <a:fillRect l="-2581" t="0" r="-258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9386" y="1822508"/>
            <a:ext cx="8079577" cy="153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8"/>
              </a:lnSpc>
            </a:pPr>
            <a:r>
              <a:rPr lang="en-US" b="true" sz="4706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Line Sensor - QTR-8RC Reflectance Sensor Array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22246"/>
            <a:ext cx="8070008" cy="527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036" indent="-315518" lvl="1">
              <a:lnSpc>
                <a:spcPts val="4676"/>
              </a:lnSpc>
              <a:buFont typeface="Arial"/>
              <a:buChar char="•"/>
            </a:pPr>
            <a:r>
              <a:rPr lang="en-US" b="true" sz="292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8-channel infrared reflectance sensor array</a:t>
            </a:r>
          </a:p>
          <a:p>
            <a:pPr algn="l" marL="631036" indent="-315518" lvl="1">
              <a:lnSpc>
                <a:spcPts val="4676"/>
              </a:lnSpc>
              <a:buFont typeface="Arial"/>
              <a:buChar char="•"/>
            </a:pPr>
            <a:r>
              <a:rPr lang="en-US" b="true" sz="292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Designed to detect lines on a surface (black vs. white)</a:t>
            </a:r>
          </a:p>
          <a:p>
            <a:pPr algn="l" marL="631036" indent="-315518" lvl="1">
              <a:lnSpc>
                <a:spcPts val="4676"/>
              </a:lnSpc>
              <a:buFont typeface="Arial"/>
              <a:buChar char="•"/>
            </a:pPr>
            <a:r>
              <a:rPr lang="en-US" b="true" sz="292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Outputs digital (RC timing) signals for fast response</a:t>
            </a:r>
          </a:p>
          <a:p>
            <a:pPr algn="l" marL="631036" indent="-315518" lvl="1">
              <a:lnSpc>
                <a:spcPts val="4676"/>
              </a:lnSpc>
              <a:buFont typeface="Arial"/>
              <a:buChar char="•"/>
            </a:pPr>
            <a:r>
              <a:rPr lang="en-US" b="true" sz="292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Ideal for PID: precise detection of robot’s position relative to the line.</a:t>
            </a:r>
          </a:p>
          <a:p>
            <a:pPr algn="l" marL="631036" indent="-315518" lvl="1">
              <a:lnSpc>
                <a:spcPts val="4676"/>
              </a:lnSpc>
              <a:buFont typeface="Arial"/>
              <a:buChar char="•"/>
            </a:pPr>
            <a:r>
              <a:rPr lang="en-US" b="true" sz="2922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Works perfectly with Arduino Nano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9739" y="2322480"/>
            <a:ext cx="6052875" cy="605285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78160" y="4551121"/>
            <a:ext cx="9186921" cy="431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809" indent="-357904" lvl="1">
              <a:lnSpc>
                <a:spcPts val="4310"/>
              </a:lnSpc>
              <a:buFont typeface="Arial"/>
              <a:buChar char="•"/>
            </a:pPr>
            <a:r>
              <a:rPr lang="en-US" b="true" sz="3315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✅ High accuracy for smooth curves and fast speed</a:t>
            </a:r>
          </a:p>
          <a:p>
            <a:pPr algn="l" marL="715809" indent="-357904" lvl="1">
              <a:lnSpc>
                <a:spcPts val="4310"/>
              </a:lnSpc>
              <a:buFont typeface="Arial"/>
              <a:buChar char="•"/>
            </a:pPr>
            <a:r>
              <a:rPr lang="en-US" b="true" sz="3315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✅ Fast response for real-time PID correction</a:t>
            </a:r>
          </a:p>
          <a:p>
            <a:pPr algn="l" marL="715809" indent="-357904" lvl="1">
              <a:lnSpc>
                <a:spcPts val="4310"/>
              </a:lnSpc>
              <a:buFont typeface="Arial"/>
              <a:buChar char="•"/>
            </a:pPr>
            <a:r>
              <a:rPr lang="en-US" b="true" sz="3315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✅ Widely used in competitions – proven reliability</a:t>
            </a:r>
          </a:p>
          <a:p>
            <a:pPr algn="l" marL="715809" indent="-357904" lvl="1">
              <a:lnSpc>
                <a:spcPts val="4310"/>
              </a:lnSpc>
              <a:buFont typeface="Arial"/>
              <a:buChar char="•"/>
            </a:pPr>
            <a:r>
              <a:rPr lang="en-US" b="true" sz="3315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✅ Compatible with digital pins – no need for ADC</a:t>
            </a:r>
          </a:p>
        </p:txBody>
      </p:sp>
      <p:sp>
        <p:nvSpPr>
          <p:cNvPr name="AutoShape 7" id="7"/>
          <p:cNvSpPr/>
          <p:nvPr/>
        </p:nvSpPr>
        <p:spPr>
          <a:xfrm>
            <a:off x="10609065" y="4990049"/>
            <a:ext cx="6650235" cy="0"/>
          </a:xfrm>
          <a:prstGeom prst="line">
            <a:avLst/>
          </a:prstGeom>
          <a:ln cap="rnd" w="9525">
            <a:solidFill>
              <a:srgbClr val="4C2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609065" y="1668656"/>
            <a:ext cx="6650235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94"/>
              </a:lnSpc>
            </a:pPr>
            <a:r>
              <a:rPr lang="en-US" b="true" sz="6912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🔧 Why It’s the Best Choice: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DAGvGRFIR74</dc:identifier>
  <dcterms:modified xsi:type="dcterms:W3CDTF">2011-08-01T06:04:30Z</dcterms:modified>
  <cp:revision>1</cp:revision>
  <dc:title>Fast Competitive PID Line-Following Robot</dc:title>
</cp:coreProperties>
</file>